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1346C6-99D0-4116-9839-FD1546C16CB3}" type="datetimeFigureOut">
              <a:rPr lang="it-IT" smtClean="0"/>
              <a:pPr/>
              <a:t>15/05/2020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34B2AA-25CF-454F-8B84-46B3E5E1A968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15/05/2020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04B09-29D9-44CA-A08F-2EA141F4254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15/05/2020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04B09-29D9-44CA-A08F-2EA141F4254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15/05/2020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04B09-29D9-44CA-A08F-2EA141F4254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15/05/2020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04B09-29D9-44CA-A08F-2EA141F4254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15/05/2020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04B09-29D9-44CA-A08F-2EA141F4254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15/05/2020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04B09-29D9-44CA-A08F-2EA141F4254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15/05/2020</a:t>
            </a:r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04B09-29D9-44CA-A08F-2EA141F4254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15/05/2020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04B09-29D9-44CA-A08F-2EA141F4254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15/05/2020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04B09-29D9-44CA-A08F-2EA141F4254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15/05/2020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04B09-29D9-44CA-A08F-2EA141F4254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15/05/2020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04B09-29D9-44CA-A08F-2EA141F4254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15/05/2020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04B09-29D9-44CA-A08F-2EA141F4254D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640960" cy="938535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it-IT" sz="3600" b="1" dirty="0" smtClean="0"/>
              <a:t/>
            </a:r>
            <a:br>
              <a:rPr lang="it-IT" sz="3600" b="1" dirty="0" smtClean="0"/>
            </a:br>
            <a:r>
              <a:rPr lang="it-IT" sz="3600" b="1" dirty="0" smtClean="0">
                <a:solidFill>
                  <a:srgbClr val="FF0000"/>
                </a:solidFill>
              </a:rPr>
              <a:t>Preadolescenza</a:t>
            </a:r>
            <a:r>
              <a:rPr lang="it-IT" sz="3600" b="1" dirty="0">
                <a:solidFill>
                  <a:srgbClr val="FF0000"/>
                </a:solidFill>
              </a:rPr>
              <a:t>: </a:t>
            </a:r>
            <a:r>
              <a:rPr lang="it-IT" sz="3600" b="1" dirty="0" smtClean="0">
                <a:solidFill>
                  <a:srgbClr val="FF0000"/>
                </a:solidFill>
              </a:rPr>
              <a:t/>
            </a:r>
            <a:br>
              <a:rPr lang="it-IT" sz="3600" b="1" dirty="0" smtClean="0">
                <a:solidFill>
                  <a:srgbClr val="FF0000"/>
                </a:solidFill>
              </a:rPr>
            </a:br>
            <a:r>
              <a:rPr lang="it-IT" sz="3600" b="1" dirty="0" smtClean="0">
                <a:solidFill>
                  <a:srgbClr val="FF0000"/>
                </a:solidFill>
              </a:rPr>
              <a:t>come </a:t>
            </a:r>
            <a:r>
              <a:rPr lang="it-IT" sz="3600" b="1" dirty="0">
                <a:solidFill>
                  <a:srgbClr val="FF0000"/>
                </a:solidFill>
              </a:rPr>
              <a:t>affrontare rabbia e </a:t>
            </a:r>
            <a:r>
              <a:rPr lang="it-IT" sz="3600" b="1" dirty="0" err="1">
                <a:solidFill>
                  <a:srgbClr val="FF0000"/>
                </a:solidFill>
              </a:rPr>
              <a:t>oppositività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4869160"/>
            <a:ext cx="8640960" cy="982960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fontAlgn="base"/>
            <a:r>
              <a:rPr lang="it-IT" sz="2000" b="1" dirty="0">
                <a:solidFill>
                  <a:schemeClr val="tx1"/>
                </a:solidFill>
              </a:rPr>
              <a:t>Arriva un’età un cui i figli crescono e vorrebbero sempre più scegliere per sé stessi. Tutto questo è </a:t>
            </a:r>
            <a:r>
              <a:rPr lang="it-IT" sz="2000" b="1" dirty="0" smtClean="0">
                <a:solidFill>
                  <a:schemeClr val="tx1"/>
                </a:solidFill>
              </a:rPr>
              <a:t>normale</a:t>
            </a:r>
            <a:r>
              <a:rPr lang="it-IT" sz="2000" b="1" dirty="0">
                <a:solidFill>
                  <a:schemeClr val="tx1"/>
                </a:solidFill>
              </a:rPr>
              <a:t>, ma spesso il modo in cui esprimono le loro richieste trova i genitori spiazzati e impreparati.</a:t>
            </a:r>
          </a:p>
          <a:p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251520" y="5949280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/>
              <a:t>Prof. Francesco Cannizzaro – Specialista in Pedagogia, Bioetica e Sessuologia</a:t>
            </a:r>
            <a:endParaRPr lang="it-IT" sz="2000" b="1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15/05/2020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04B09-29D9-44CA-A08F-2EA141F4254D}" type="slidenum">
              <a:rPr lang="it-IT" smtClean="0"/>
              <a:pPr/>
              <a:t>1</a:t>
            </a:fld>
            <a:endParaRPr lang="it-IT"/>
          </a:p>
        </p:txBody>
      </p:sp>
      <p:pic>
        <p:nvPicPr>
          <p:cNvPr id="1026" name="Picture 2" descr="C:\Users\Master\Desktop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484784"/>
            <a:ext cx="4793845" cy="3190086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640960" cy="938535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it-IT" sz="3600" b="1" dirty="0" smtClean="0"/>
              <a:t/>
            </a:r>
            <a:br>
              <a:rPr lang="it-IT" sz="3600" b="1" dirty="0" smtClean="0"/>
            </a:br>
            <a:r>
              <a:rPr lang="it-IT" sz="3600" b="1" dirty="0" smtClean="0">
                <a:solidFill>
                  <a:srgbClr val="FF0000"/>
                </a:solidFill>
              </a:rPr>
              <a:t>Preadolescenza</a:t>
            </a:r>
            <a:r>
              <a:rPr lang="it-IT" sz="3600" b="1" dirty="0">
                <a:solidFill>
                  <a:srgbClr val="FF0000"/>
                </a:solidFill>
              </a:rPr>
              <a:t>: </a:t>
            </a:r>
            <a:r>
              <a:rPr lang="it-IT" sz="3600" b="1" dirty="0" smtClean="0">
                <a:solidFill>
                  <a:srgbClr val="FF0000"/>
                </a:solidFill>
              </a:rPr>
              <a:t/>
            </a:r>
            <a:br>
              <a:rPr lang="it-IT" sz="3600" b="1" dirty="0" smtClean="0">
                <a:solidFill>
                  <a:srgbClr val="FF0000"/>
                </a:solidFill>
              </a:rPr>
            </a:br>
            <a:r>
              <a:rPr lang="it-IT" sz="3600" b="1" dirty="0" smtClean="0">
                <a:solidFill>
                  <a:srgbClr val="FF0000"/>
                </a:solidFill>
              </a:rPr>
              <a:t>come </a:t>
            </a:r>
            <a:r>
              <a:rPr lang="it-IT" sz="3600" b="1" dirty="0">
                <a:solidFill>
                  <a:srgbClr val="FF0000"/>
                </a:solidFill>
              </a:rPr>
              <a:t>affrontare rabbia e </a:t>
            </a:r>
            <a:r>
              <a:rPr lang="it-IT" sz="3600" b="1" dirty="0" err="1">
                <a:solidFill>
                  <a:srgbClr val="FF0000"/>
                </a:solidFill>
              </a:rPr>
              <a:t>oppositività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988840"/>
            <a:ext cx="5400600" cy="4392488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 fontAlgn="base"/>
            <a:r>
              <a:rPr lang="it-IT" sz="1800" b="1" dirty="0" smtClean="0">
                <a:solidFill>
                  <a:srgbClr val="FF0000"/>
                </a:solidFill>
              </a:rPr>
              <a:t>Capita che </a:t>
            </a:r>
            <a:r>
              <a:rPr lang="it-IT" sz="1800" dirty="0" smtClean="0">
                <a:solidFill>
                  <a:schemeClr val="tx1"/>
                </a:solidFill>
              </a:rPr>
              <a:t>per paura della sua reazione (rabbia o dispiacere) si sia portati a cedere, a dare concessioni e a dire SI’ più volte di quanto si ritenga giusto.</a:t>
            </a:r>
          </a:p>
          <a:p>
            <a:pPr algn="just" fontAlgn="base"/>
            <a:r>
              <a:rPr lang="it-IT" sz="1800" b="1" dirty="0" smtClean="0">
                <a:solidFill>
                  <a:srgbClr val="FF0000"/>
                </a:solidFill>
              </a:rPr>
              <a:t>Bisogna sempre </a:t>
            </a:r>
            <a:r>
              <a:rPr lang="it-IT" sz="1800" dirty="0" smtClean="0">
                <a:solidFill>
                  <a:schemeClr val="tx1"/>
                </a:solidFill>
              </a:rPr>
              <a:t>tenere a mente che un ragazzo in preadolescenza è impulsivo, non sempre consapevole delle conseguenze delle sue azioni, è attratto dalle situazioni che danno </a:t>
            </a:r>
            <a:r>
              <a:rPr lang="it-IT" sz="1800" b="1" i="1" dirty="0" smtClean="0">
                <a:solidFill>
                  <a:schemeClr val="tx1"/>
                </a:solidFill>
              </a:rPr>
              <a:t>sensazioni </a:t>
            </a:r>
            <a:r>
              <a:rPr lang="it-IT" sz="1800" b="1" i="1" dirty="0" smtClean="0">
                <a:solidFill>
                  <a:schemeClr val="tx1"/>
                </a:solidFill>
              </a:rPr>
              <a:t>forti </a:t>
            </a:r>
            <a:r>
              <a:rPr lang="it-IT" sz="1800" dirty="0" smtClean="0">
                <a:solidFill>
                  <a:schemeClr val="tx1"/>
                </a:solidFill>
              </a:rPr>
              <a:t>in </a:t>
            </a:r>
            <a:r>
              <a:rPr lang="it-IT" sz="1800" dirty="0" smtClean="0">
                <a:solidFill>
                  <a:schemeClr val="tx1"/>
                </a:solidFill>
              </a:rPr>
              <a:t>questa età di </a:t>
            </a:r>
            <a:r>
              <a:rPr lang="it-IT" sz="1800" dirty="0" smtClean="0">
                <a:solidFill>
                  <a:schemeClr val="tx1"/>
                </a:solidFill>
              </a:rPr>
              <a:t>cambiamenti.</a:t>
            </a:r>
          </a:p>
          <a:p>
            <a:pPr algn="just" fontAlgn="base"/>
            <a:r>
              <a:rPr lang="it-IT" sz="1800" b="1" dirty="0" smtClean="0">
                <a:solidFill>
                  <a:srgbClr val="FF0000"/>
                </a:solidFill>
              </a:rPr>
              <a:t>l’immagine </a:t>
            </a:r>
            <a:r>
              <a:rPr lang="it-IT" sz="1800" b="1" dirty="0" smtClean="0">
                <a:solidFill>
                  <a:srgbClr val="FF0000"/>
                </a:solidFill>
              </a:rPr>
              <a:t>corporea si rimodella</a:t>
            </a:r>
            <a:r>
              <a:rPr lang="it-IT" sz="1800" dirty="0" smtClean="0">
                <a:solidFill>
                  <a:schemeClr val="tx1"/>
                </a:solidFill>
              </a:rPr>
              <a:t>; non è un caso che in questa fase compare l’</a:t>
            </a:r>
            <a:r>
              <a:rPr lang="it-IT" sz="1800" b="1" dirty="0" smtClean="0">
                <a:solidFill>
                  <a:schemeClr val="tx1"/>
                </a:solidFill>
              </a:rPr>
              <a:t>autolesionismo</a:t>
            </a:r>
            <a:r>
              <a:rPr lang="it-IT" sz="1800" dirty="0" smtClean="0">
                <a:solidFill>
                  <a:schemeClr val="tx1"/>
                </a:solidFill>
              </a:rPr>
              <a:t>, che può essere legato anche ad una alterazione delle sensazioni </a:t>
            </a:r>
            <a:r>
              <a:rPr lang="it-IT" sz="1800" dirty="0" smtClean="0">
                <a:solidFill>
                  <a:schemeClr val="tx1"/>
                </a:solidFill>
              </a:rPr>
              <a:t>corporee,  capaci di creare dolore.</a:t>
            </a:r>
            <a:endParaRPr lang="it-IT" sz="1800" dirty="0" smtClean="0">
              <a:solidFill>
                <a:schemeClr val="tx1"/>
              </a:solidFill>
            </a:endParaRPr>
          </a:p>
          <a:p>
            <a:pPr algn="just" fontAlgn="base"/>
            <a:r>
              <a:rPr lang="it-IT" sz="1800" b="1" dirty="0" smtClean="0">
                <a:solidFill>
                  <a:srgbClr val="FF0000"/>
                </a:solidFill>
              </a:rPr>
              <a:t>La ricerca delle sensazioni forti </a:t>
            </a:r>
            <a:r>
              <a:rPr lang="it-IT" sz="1800" dirty="0" smtClean="0">
                <a:solidFill>
                  <a:schemeClr val="tx1"/>
                </a:solidFill>
              </a:rPr>
              <a:t>include anche l’uso delle sostanze psico-attive (alcool e droghe), o la trasgressione.</a:t>
            </a:r>
            <a:endParaRPr lang="it-IT" sz="1800" dirty="0">
              <a:solidFill>
                <a:schemeClr val="tx1"/>
              </a:solidFill>
            </a:endParaRP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15/05/2020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04B09-29D9-44CA-A08F-2EA141F4254D}" type="slidenum">
              <a:rPr lang="it-IT" smtClean="0"/>
              <a:pPr/>
              <a:t>10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251520" y="1412776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it-IT" sz="2800" b="1" dirty="0" smtClean="0">
                <a:solidFill>
                  <a:srgbClr val="0070C0"/>
                </a:solidFill>
              </a:rPr>
              <a:t>Non cedere al permissivismo</a:t>
            </a:r>
            <a:endParaRPr lang="it-IT" sz="2800" dirty="0" smtClean="0">
              <a:solidFill>
                <a:srgbClr val="0070C0"/>
              </a:solidFill>
            </a:endParaRPr>
          </a:p>
        </p:txBody>
      </p:sp>
      <p:pic>
        <p:nvPicPr>
          <p:cNvPr id="9218" name="Picture 2" descr="C:\Users\Master\Desktop\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3068960"/>
            <a:ext cx="3138054" cy="2088232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640960" cy="938535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it-IT" sz="3600" b="1" dirty="0" smtClean="0"/>
              <a:t/>
            </a:r>
            <a:br>
              <a:rPr lang="it-IT" sz="3600" b="1" dirty="0" smtClean="0"/>
            </a:br>
            <a:r>
              <a:rPr lang="it-IT" sz="3600" b="1" dirty="0" smtClean="0">
                <a:solidFill>
                  <a:srgbClr val="FF0000"/>
                </a:solidFill>
              </a:rPr>
              <a:t>Preadolescenza</a:t>
            </a:r>
            <a:r>
              <a:rPr lang="it-IT" sz="3600" b="1" dirty="0">
                <a:solidFill>
                  <a:srgbClr val="FF0000"/>
                </a:solidFill>
              </a:rPr>
              <a:t>: </a:t>
            </a:r>
            <a:r>
              <a:rPr lang="it-IT" sz="3600" b="1" dirty="0" smtClean="0">
                <a:solidFill>
                  <a:srgbClr val="FF0000"/>
                </a:solidFill>
              </a:rPr>
              <a:t/>
            </a:r>
            <a:br>
              <a:rPr lang="it-IT" sz="3600" b="1" dirty="0" smtClean="0">
                <a:solidFill>
                  <a:srgbClr val="FF0000"/>
                </a:solidFill>
              </a:rPr>
            </a:br>
            <a:r>
              <a:rPr lang="it-IT" sz="3600" b="1" dirty="0" smtClean="0">
                <a:solidFill>
                  <a:srgbClr val="FF0000"/>
                </a:solidFill>
              </a:rPr>
              <a:t>come </a:t>
            </a:r>
            <a:r>
              <a:rPr lang="it-IT" sz="3600" b="1" dirty="0">
                <a:solidFill>
                  <a:srgbClr val="FF0000"/>
                </a:solidFill>
              </a:rPr>
              <a:t>affrontare rabbia e </a:t>
            </a:r>
            <a:r>
              <a:rPr lang="it-IT" sz="3600" b="1" dirty="0" err="1">
                <a:solidFill>
                  <a:srgbClr val="FF0000"/>
                </a:solidFill>
              </a:rPr>
              <a:t>oppositività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2132856"/>
            <a:ext cx="8640960" cy="1080120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 fontAlgn="base"/>
            <a:r>
              <a:rPr lang="it-IT" sz="1800" b="1" dirty="0" smtClean="0">
                <a:solidFill>
                  <a:srgbClr val="FF0000"/>
                </a:solidFill>
              </a:rPr>
              <a:t>Il </a:t>
            </a:r>
            <a:r>
              <a:rPr lang="it-IT" sz="1800" b="1" dirty="0" smtClean="0">
                <a:solidFill>
                  <a:srgbClr val="FF0000"/>
                </a:solidFill>
              </a:rPr>
              <a:t>tema del rischio </a:t>
            </a:r>
            <a:r>
              <a:rPr lang="it-IT" sz="1800" dirty="0" smtClean="0">
                <a:solidFill>
                  <a:schemeClr val="tx1"/>
                </a:solidFill>
              </a:rPr>
              <a:t>e della </a:t>
            </a:r>
            <a:r>
              <a:rPr lang="it-IT" sz="1800" dirty="0" smtClean="0">
                <a:solidFill>
                  <a:schemeClr val="tx1"/>
                </a:solidFill>
              </a:rPr>
              <a:t>trasgressione attrae </a:t>
            </a:r>
            <a:r>
              <a:rPr lang="it-IT" sz="1800" dirty="0" smtClean="0">
                <a:solidFill>
                  <a:schemeClr val="tx1"/>
                </a:solidFill>
              </a:rPr>
              <a:t>molto i ragazzi, che raccontano che la ricerca di certe esperienze dà loro un </a:t>
            </a:r>
            <a:r>
              <a:rPr lang="it-IT" sz="1800" b="1" dirty="0" smtClean="0">
                <a:solidFill>
                  <a:schemeClr val="tx1"/>
                </a:solidFill>
              </a:rPr>
              <a:t>senso di potenza</a:t>
            </a:r>
            <a:r>
              <a:rPr lang="it-IT" sz="1800" dirty="0" smtClean="0">
                <a:solidFill>
                  <a:schemeClr val="tx1"/>
                </a:solidFill>
              </a:rPr>
              <a:t> e di indipendenza. </a:t>
            </a:r>
            <a:endParaRPr lang="it-IT" sz="1800" dirty="0" smtClean="0">
              <a:solidFill>
                <a:schemeClr val="tx1"/>
              </a:solidFill>
            </a:endParaRPr>
          </a:p>
          <a:p>
            <a:pPr algn="just" fontAlgn="base"/>
            <a:r>
              <a:rPr lang="it-IT" sz="1800" b="1" dirty="0" smtClean="0">
                <a:solidFill>
                  <a:srgbClr val="FF0000"/>
                </a:solidFill>
              </a:rPr>
              <a:t>Esprimere </a:t>
            </a:r>
            <a:r>
              <a:rPr lang="it-IT" sz="1800" b="1" dirty="0" smtClean="0">
                <a:solidFill>
                  <a:srgbClr val="FF0000"/>
                </a:solidFill>
              </a:rPr>
              <a:t>questi vissuti, </a:t>
            </a:r>
            <a:r>
              <a:rPr lang="it-IT" sz="1800" dirty="0" smtClean="0">
                <a:solidFill>
                  <a:schemeClr val="tx1"/>
                </a:solidFill>
              </a:rPr>
              <a:t>li aiuta anche a capire le conseguenze delle loro azioni.</a:t>
            </a:r>
            <a:endParaRPr lang="it-IT" sz="1800" dirty="0">
              <a:solidFill>
                <a:schemeClr val="tx1"/>
              </a:solidFill>
            </a:endParaRP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15/05/2020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04B09-29D9-44CA-A08F-2EA141F4254D}" type="slidenum">
              <a:rPr lang="it-IT" smtClean="0"/>
              <a:pPr/>
              <a:t>11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251520" y="1412776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it-IT" sz="2800" b="1" dirty="0" smtClean="0">
                <a:solidFill>
                  <a:srgbClr val="0070C0"/>
                </a:solidFill>
              </a:rPr>
              <a:t>Rischio e trasgressione</a:t>
            </a:r>
            <a:endParaRPr lang="it-IT" sz="2800" dirty="0" smtClean="0">
              <a:solidFill>
                <a:srgbClr val="0070C0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251520" y="5949280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/>
              <a:t>Fonte: Dott</a:t>
            </a:r>
            <a:r>
              <a:rPr lang="it-IT" sz="2000" b="1" dirty="0" smtClean="0"/>
              <a:t>. Massimo </a:t>
            </a:r>
            <a:r>
              <a:rPr lang="it-IT" sz="2000" b="1" dirty="0" err="1" smtClean="0"/>
              <a:t>Vidmar</a:t>
            </a:r>
            <a:r>
              <a:rPr lang="it-IT" sz="2000" b="1" dirty="0" smtClean="0"/>
              <a:t>  </a:t>
            </a:r>
            <a:r>
              <a:rPr lang="it-IT" sz="2000" b="1" cap="all" dirty="0" smtClean="0"/>
              <a:t>Psicologo, PSICOTERAPEUTA</a:t>
            </a:r>
            <a:endParaRPr lang="it-IT" dirty="0"/>
          </a:p>
        </p:txBody>
      </p:sp>
      <p:pic>
        <p:nvPicPr>
          <p:cNvPr id="10242" name="Picture 2" descr="C:\Users\Master\Desktop\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3429000"/>
            <a:ext cx="3456384" cy="2424628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  <p:sp>
        <p:nvSpPr>
          <p:cNvPr id="9" name="CasellaDiTesto 8"/>
          <p:cNvSpPr txBox="1"/>
          <p:nvPr/>
        </p:nvSpPr>
        <p:spPr>
          <a:xfrm>
            <a:off x="6588224" y="4149080"/>
            <a:ext cx="20162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6000" b="1" dirty="0" smtClean="0">
                <a:solidFill>
                  <a:srgbClr val="FF0000"/>
                </a:solidFill>
              </a:rPr>
              <a:t>FINE</a:t>
            </a:r>
            <a:endParaRPr lang="it-IT" sz="6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7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640960" cy="938535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it-IT" sz="3600" b="1" dirty="0" smtClean="0"/>
              <a:t/>
            </a:r>
            <a:br>
              <a:rPr lang="it-IT" sz="3600" b="1" dirty="0" smtClean="0"/>
            </a:br>
            <a:r>
              <a:rPr lang="it-IT" sz="3600" b="1" dirty="0" smtClean="0">
                <a:solidFill>
                  <a:srgbClr val="FF0000"/>
                </a:solidFill>
              </a:rPr>
              <a:t>Preadolescenza</a:t>
            </a:r>
            <a:r>
              <a:rPr lang="it-IT" sz="3600" b="1" dirty="0">
                <a:solidFill>
                  <a:srgbClr val="FF0000"/>
                </a:solidFill>
              </a:rPr>
              <a:t>: </a:t>
            </a:r>
            <a:r>
              <a:rPr lang="it-IT" sz="3600" b="1" dirty="0" smtClean="0">
                <a:solidFill>
                  <a:srgbClr val="FF0000"/>
                </a:solidFill>
              </a:rPr>
              <a:t/>
            </a:r>
            <a:br>
              <a:rPr lang="it-IT" sz="3600" b="1" dirty="0" smtClean="0">
                <a:solidFill>
                  <a:srgbClr val="FF0000"/>
                </a:solidFill>
              </a:rPr>
            </a:br>
            <a:r>
              <a:rPr lang="it-IT" sz="3600" b="1" dirty="0" smtClean="0">
                <a:solidFill>
                  <a:srgbClr val="FF0000"/>
                </a:solidFill>
              </a:rPr>
              <a:t>come </a:t>
            </a:r>
            <a:r>
              <a:rPr lang="it-IT" sz="3600" b="1" dirty="0">
                <a:solidFill>
                  <a:srgbClr val="FF0000"/>
                </a:solidFill>
              </a:rPr>
              <a:t>affrontare rabbia e </a:t>
            </a:r>
            <a:r>
              <a:rPr lang="it-IT" sz="3600" b="1" dirty="0" err="1">
                <a:solidFill>
                  <a:srgbClr val="FF0000"/>
                </a:solidFill>
              </a:rPr>
              <a:t>oppositività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988840"/>
            <a:ext cx="4896544" cy="4320480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algn="just" fontAlgn="base"/>
            <a:r>
              <a:rPr lang="it-IT" sz="2000" b="1" dirty="0" smtClean="0">
                <a:solidFill>
                  <a:srgbClr val="FF0000"/>
                </a:solidFill>
              </a:rPr>
              <a:t>Nel periodo della preadolescenza </a:t>
            </a:r>
            <a:r>
              <a:rPr lang="it-IT" sz="2000" dirty="0" smtClean="0">
                <a:solidFill>
                  <a:schemeClr val="tx1"/>
                </a:solidFill>
              </a:rPr>
              <a:t>(più o meno tra gli 11 e i 13 anni), la rabbia e l’</a:t>
            </a:r>
            <a:r>
              <a:rPr lang="it-IT" sz="2000" dirty="0" err="1" smtClean="0">
                <a:solidFill>
                  <a:schemeClr val="tx1"/>
                </a:solidFill>
              </a:rPr>
              <a:t>oppositività</a:t>
            </a:r>
            <a:r>
              <a:rPr lang="it-IT" sz="2000" dirty="0" smtClean="0">
                <a:solidFill>
                  <a:schemeClr val="tx1"/>
                </a:solidFill>
              </a:rPr>
              <a:t> possono essere i</a:t>
            </a:r>
            <a:r>
              <a:rPr lang="it-IT" sz="2000" b="1" dirty="0" smtClean="0">
                <a:solidFill>
                  <a:schemeClr val="tx1"/>
                </a:solidFill>
              </a:rPr>
              <a:t> canali di comunicazione privilegiati</a:t>
            </a:r>
            <a:r>
              <a:rPr lang="it-IT" sz="2000" dirty="0" smtClean="0">
                <a:solidFill>
                  <a:schemeClr val="tx1"/>
                </a:solidFill>
              </a:rPr>
              <a:t> utilizzati da ragazzi e ragazze.</a:t>
            </a:r>
          </a:p>
          <a:p>
            <a:pPr algn="just" fontAlgn="base"/>
            <a:r>
              <a:rPr lang="it-IT" sz="2000" b="1" dirty="0" smtClean="0">
                <a:solidFill>
                  <a:srgbClr val="FF0000"/>
                </a:solidFill>
              </a:rPr>
              <a:t>Il cambiamento nel modo di porsi </a:t>
            </a:r>
            <a:r>
              <a:rPr lang="it-IT" sz="2000" dirty="0" smtClean="0">
                <a:solidFill>
                  <a:schemeClr val="tx1"/>
                </a:solidFill>
              </a:rPr>
              <a:t>nei confronti dei genitori può essere repentino, e così, mentre fino a poco tempo prima si aveva davanti a sé un piccolino (sia nel fisico, che nel comportamento), ancora desideroso di coccole e tenerezza, da un momento all’altro </a:t>
            </a:r>
            <a:r>
              <a:rPr lang="it-IT" sz="2000" i="1" dirty="0" smtClean="0">
                <a:solidFill>
                  <a:schemeClr val="tx1"/>
                </a:solidFill>
              </a:rPr>
              <a:t>si trasforma in un preadolescente</a:t>
            </a:r>
            <a:r>
              <a:rPr lang="it-IT" sz="2000" dirty="0" smtClean="0">
                <a:solidFill>
                  <a:schemeClr val="tx1"/>
                </a:solidFill>
              </a:rPr>
              <a:t> che vuole i suoi spazi, che non è d’accordo, non ubbidisce ed </a:t>
            </a:r>
            <a:r>
              <a:rPr lang="it-IT" sz="2000" b="1" dirty="0" smtClean="0">
                <a:solidFill>
                  <a:schemeClr val="tx1"/>
                </a:solidFill>
              </a:rPr>
              <a:t>esprime il suo dissenso</a:t>
            </a:r>
            <a:r>
              <a:rPr lang="it-IT" sz="2000" dirty="0" smtClean="0">
                <a:solidFill>
                  <a:schemeClr val="tx1"/>
                </a:solidFill>
              </a:rPr>
              <a:t> in modo rabbioso e oppositivo</a:t>
            </a:r>
            <a:r>
              <a:rPr lang="it-IT" sz="2000" dirty="0" smtClean="0">
                <a:solidFill>
                  <a:schemeClr val="tx1"/>
                </a:solidFill>
              </a:rPr>
              <a:t>.</a:t>
            </a:r>
            <a:endParaRPr lang="it-IT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15/05/2020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04B09-29D9-44CA-A08F-2EA141F4254D}" type="slidenum">
              <a:rPr lang="it-IT" smtClean="0"/>
              <a:pPr/>
              <a:t>2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251520" y="1412776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0070C0"/>
                </a:solidFill>
              </a:rPr>
              <a:t>Canali comunicativi privilegiati</a:t>
            </a:r>
            <a:endParaRPr lang="it-IT" sz="2800" b="1" dirty="0">
              <a:solidFill>
                <a:srgbClr val="0070C0"/>
              </a:solidFill>
            </a:endParaRPr>
          </a:p>
        </p:txBody>
      </p:sp>
      <p:pic>
        <p:nvPicPr>
          <p:cNvPr id="1026" name="Picture 2" descr="C:\Users\Master\Desktop\2.jpg"/>
          <p:cNvPicPr>
            <a:picLocks noChangeAspect="1" noChangeArrowheads="1"/>
          </p:cNvPicPr>
          <p:nvPr/>
        </p:nvPicPr>
        <p:blipFill>
          <a:blip r:embed="rId2" cstate="print"/>
          <a:srcRect r="14321"/>
          <a:stretch>
            <a:fillRect/>
          </a:stretch>
        </p:blipFill>
        <p:spPr bwMode="auto">
          <a:xfrm>
            <a:off x="5292080" y="2924944"/>
            <a:ext cx="3660150" cy="2392288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640960" cy="938535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it-IT" sz="3600" b="1" dirty="0" smtClean="0"/>
              <a:t/>
            </a:r>
            <a:br>
              <a:rPr lang="it-IT" sz="3600" b="1" dirty="0" smtClean="0"/>
            </a:br>
            <a:r>
              <a:rPr lang="it-IT" sz="3600" b="1" dirty="0" smtClean="0">
                <a:solidFill>
                  <a:srgbClr val="FF0000"/>
                </a:solidFill>
              </a:rPr>
              <a:t>Preadolescenza</a:t>
            </a:r>
            <a:r>
              <a:rPr lang="it-IT" sz="3600" b="1" dirty="0">
                <a:solidFill>
                  <a:srgbClr val="FF0000"/>
                </a:solidFill>
              </a:rPr>
              <a:t>: </a:t>
            </a:r>
            <a:r>
              <a:rPr lang="it-IT" sz="3600" b="1" dirty="0" smtClean="0">
                <a:solidFill>
                  <a:srgbClr val="FF0000"/>
                </a:solidFill>
              </a:rPr>
              <a:t/>
            </a:r>
            <a:br>
              <a:rPr lang="it-IT" sz="3600" b="1" dirty="0" smtClean="0">
                <a:solidFill>
                  <a:srgbClr val="FF0000"/>
                </a:solidFill>
              </a:rPr>
            </a:br>
            <a:r>
              <a:rPr lang="it-IT" sz="3600" b="1" dirty="0" smtClean="0">
                <a:solidFill>
                  <a:srgbClr val="FF0000"/>
                </a:solidFill>
              </a:rPr>
              <a:t>come </a:t>
            </a:r>
            <a:r>
              <a:rPr lang="it-IT" sz="3600" b="1" dirty="0">
                <a:solidFill>
                  <a:srgbClr val="FF0000"/>
                </a:solidFill>
              </a:rPr>
              <a:t>affrontare rabbia e </a:t>
            </a:r>
            <a:r>
              <a:rPr lang="it-IT" sz="3600" b="1" dirty="0" err="1">
                <a:solidFill>
                  <a:srgbClr val="FF0000"/>
                </a:solidFill>
              </a:rPr>
              <a:t>oppositività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995936" y="1988840"/>
            <a:ext cx="4896544" cy="4320480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pPr algn="just" fontAlgn="base"/>
            <a:r>
              <a:rPr lang="it-IT" sz="2000" b="1" dirty="0" smtClean="0">
                <a:solidFill>
                  <a:srgbClr val="FF0000"/>
                </a:solidFill>
              </a:rPr>
              <a:t>Sta </a:t>
            </a:r>
            <a:r>
              <a:rPr lang="it-IT" sz="2000" b="1" dirty="0" smtClean="0">
                <a:solidFill>
                  <a:srgbClr val="FF0000"/>
                </a:solidFill>
              </a:rPr>
              <a:t>iniziando </a:t>
            </a:r>
            <a:r>
              <a:rPr lang="it-IT" sz="2000" dirty="0" smtClean="0">
                <a:solidFill>
                  <a:schemeClr val="tx1"/>
                </a:solidFill>
              </a:rPr>
              <a:t>un percorso di crescita che, dalla quasi totale dipendenza dai genitori tipico dell’essere bambino, porterà un ragazzino, attraverso vari </a:t>
            </a:r>
            <a:r>
              <a:rPr lang="it-IT" sz="2000" dirty="0" err="1" smtClean="0">
                <a:solidFill>
                  <a:schemeClr val="tx1"/>
                </a:solidFill>
              </a:rPr>
              <a:t>step</a:t>
            </a:r>
            <a:r>
              <a:rPr lang="it-IT" sz="2000" dirty="0" smtClean="0">
                <a:solidFill>
                  <a:schemeClr val="tx1"/>
                </a:solidFill>
              </a:rPr>
              <a:t> (da adolescente prima e da giovane adulto poi), ad essere completamente </a:t>
            </a:r>
            <a:r>
              <a:rPr lang="it-IT" sz="2000" dirty="0" smtClean="0">
                <a:solidFill>
                  <a:schemeClr val="tx1"/>
                </a:solidFill>
              </a:rPr>
              <a:t>autonomo.</a:t>
            </a:r>
          </a:p>
          <a:p>
            <a:pPr algn="just" fontAlgn="base"/>
            <a:r>
              <a:rPr lang="it-IT" sz="2000" b="1" dirty="0" smtClean="0">
                <a:solidFill>
                  <a:srgbClr val="FF0000"/>
                </a:solidFill>
              </a:rPr>
              <a:t>Un </a:t>
            </a:r>
            <a:r>
              <a:rPr lang="it-IT" sz="2000" b="1" dirty="0" smtClean="0">
                <a:solidFill>
                  <a:srgbClr val="FF0000"/>
                </a:solidFill>
              </a:rPr>
              <a:t>individuo </a:t>
            </a:r>
            <a:r>
              <a:rPr lang="it-IT" sz="2000" dirty="0" smtClean="0">
                <a:solidFill>
                  <a:schemeClr val="tx1"/>
                </a:solidFill>
              </a:rPr>
              <a:t>con la consapevolezza di chi è e di cosa vuole per sé (questo almeno dovrebbe essere il cammino che conduce ad essere adulti).</a:t>
            </a:r>
          </a:p>
          <a:p>
            <a:pPr algn="just" fontAlgn="base"/>
            <a:r>
              <a:rPr lang="it-IT" sz="2000" b="1" dirty="0" smtClean="0">
                <a:solidFill>
                  <a:srgbClr val="FF0000"/>
                </a:solidFill>
              </a:rPr>
              <a:t>Il confronto acceso</a:t>
            </a:r>
            <a:r>
              <a:rPr lang="it-IT" sz="2000" dirty="0" smtClean="0">
                <a:solidFill>
                  <a:schemeClr val="tx1"/>
                </a:solidFill>
              </a:rPr>
              <a:t>, l’essere contro, può essere un modo utile al ragazzo per distaccarsi dai genitori in modo forte e cominciare a svilupparsi come individuo. </a:t>
            </a:r>
            <a:endParaRPr lang="it-IT" sz="2000" dirty="0" smtClean="0">
              <a:solidFill>
                <a:schemeClr val="tx1"/>
              </a:solidFill>
            </a:endParaRPr>
          </a:p>
          <a:p>
            <a:pPr algn="just" fontAlgn="base"/>
            <a:r>
              <a:rPr lang="it-IT" sz="2000" b="1" dirty="0" smtClean="0">
                <a:solidFill>
                  <a:srgbClr val="FF0000"/>
                </a:solidFill>
              </a:rPr>
              <a:t>La </a:t>
            </a:r>
            <a:r>
              <a:rPr lang="it-IT" sz="2000" b="1" dirty="0" smtClean="0">
                <a:solidFill>
                  <a:srgbClr val="FF0000"/>
                </a:solidFill>
              </a:rPr>
              <a:t>spinta verso l’autonomia </a:t>
            </a:r>
            <a:r>
              <a:rPr lang="it-IT" sz="2000" dirty="0" smtClean="0">
                <a:solidFill>
                  <a:schemeClr val="tx1"/>
                </a:solidFill>
              </a:rPr>
              <a:t>si manifesta come </a:t>
            </a:r>
            <a:r>
              <a:rPr lang="it-IT" sz="2000" i="1" dirty="0" smtClean="0">
                <a:solidFill>
                  <a:schemeClr val="tx1"/>
                </a:solidFill>
              </a:rPr>
              <a:t>opposizione a priori</a:t>
            </a:r>
            <a:r>
              <a:rPr lang="it-IT" sz="2000" dirty="0" smtClean="0">
                <a:solidFill>
                  <a:schemeClr val="tx1"/>
                </a:solidFill>
              </a:rPr>
              <a:t> e </a:t>
            </a:r>
            <a:r>
              <a:rPr lang="it-IT" sz="2000" b="1" dirty="0" smtClean="0">
                <a:solidFill>
                  <a:schemeClr val="tx1"/>
                </a:solidFill>
              </a:rPr>
              <a:t>il litigo diventa un modo normale di comunicare</a:t>
            </a:r>
            <a:r>
              <a:rPr lang="it-IT" sz="2000" dirty="0" smtClean="0">
                <a:solidFill>
                  <a:schemeClr val="tx1"/>
                </a:solidFill>
              </a:rPr>
              <a:t>.</a:t>
            </a:r>
            <a:endParaRPr lang="it-IT" sz="2000" dirty="0">
              <a:solidFill>
                <a:schemeClr val="tx1"/>
              </a:solidFill>
            </a:endParaRP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15/05/2020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04B09-29D9-44CA-A08F-2EA141F4254D}" type="slidenum">
              <a:rPr lang="it-IT" smtClean="0"/>
              <a:pPr/>
              <a:t>3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251520" y="1412776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it-IT" sz="2800" b="1" dirty="0" smtClean="0">
                <a:solidFill>
                  <a:srgbClr val="0070C0"/>
                </a:solidFill>
              </a:rPr>
              <a:t>La ricerca di autonomia</a:t>
            </a:r>
            <a:endParaRPr lang="it-IT" sz="2800" dirty="0" smtClean="0">
              <a:solidFill>
                <a:srgbClr val="0070C0"/>
              </a:solidFill>
            </a:endParaRPr>
          </a:p>
        </p:txBody>
      </p:sp>
      <p:pic>
        <p:nvPicPr>
          <p:cNvPr id="2050" name="Picture 2" descr="C:\Users\Master\Desktop\1.jpg"/>
          <p:cNvPicPr>
            <a:picLocks noChangeAspect="1" noChangeArrowheads="1"/>
          </p:cNvPicPr>
          <p:nvPr/>
        </p:nvPicPr>
        <p:blipFill>
          <a:blip r:embed="rId2" cstate="print"/>
          <a:srcRect l="10080" r="11801"/>
          <a:stretch>
            <a:fillRect/>
          </a:stretch>
        </p:blipFill>
        <p:spPr bwMode="auto">
          <a:xfrm>
            <a:off x="251520" y="2708920"/>
            <a:ext cx="3616192" cy="2592288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640960" cy="938535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it-IT" sz="3600" b="1" dirty="0" smtClean="0"/>
              <a:t/>
            </a:r>
            <a:br>
              <a:rPr lang="it-IT" sz="3600" b="1" dirty="0" smtClean="0"/>
            </a:br>
            <a:r>
              <a:rPr lang="it-IT" sz="3600" b="1" dirty="0" smtClean="0">
                <a:solidFill>
                  <a:srgbClr val="FF0000"/>
                </a:solidFill>
              </a:rPr>
              <a:t>Preadolescenza</a:t>
            </a:r>
            <a:r>
              <a:rPr lang="it-IT" sz="3600" b="1" dirty="0">
                <a:solidFill>
                  <a:srgbClr val="FF0000"/>
                </a:solidFill>
              </a:rPr>
              <a:t>: </a:t>
            </a:r>
            <a:r>
              <a:rPr lang="it-IT" sz="3600" b="1" dirty="0" smtClean="0">
                <a:solidFill>
                  <a:srgbClr val="FF0000"/>
                </a:solidFill>
              </a:rPr>
              <a:t/>
            </a:r>
            <a:br>
              <a:rPr lang="it-IT" sz="3600" b="1" dirty="0" smtClean="0">
                <a:solidFill>
                  <a:srgbClr val="FF0000"/>
                </a:solidFill>
              </a:rPr>
            </a:br>
            <a:r>
              <a:rPr lang="it-IT" sz="3600" b="1" dirty="0" smtClean="0">
                <a:solidFill>
                  <a:srgbClr val="FF0000"/>
                </a:solidFill>
              </a:rPr>
              <a:t>come </a:t>
            </a:r>
            <a:r>
              <a:rPr lang="it-IT" sz="3600" b="1" dirty="0">
                <a:solidFill>
                  <a:srgbClr val="FF0000"/>
                </a:solidFill>
              </a:rPr>
              <a:t>affrontare rabbia e </a:t>
            </a:r>
            <a:r>
              <a:rPr lang="it-IT" sz="3600" b="1" dirty="0" err="1">
                <a:solidFill>
                  <a:srgbClr val="FF0000"/>
                </a:solidFill>
              </a:rPr>
              <a:t>oppositività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988840"/>
            <a:ext cx="4536504" cy="4320480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pPr algn="just" fontAlgn="base"/>
            <a:r>
              <a:rPr lang="it-IT" sz="2000" b="1" dirty="0" smtClean="0">
                <a:solidFill>
                  <a:srgbClr val="FF0000"/>
                </a:solidFill>
              </a:rPr>
              <a:t>Un </a:t>
            </a:r>
            <a:r>
              <a:rPr lang="it-IT" sz="2000" b="1" dirty="0" smtClean="0">
                <a:solidFill>
                  <a:srgbClr val="FF0000"/>
                </a:solidFill>
              </a:rPr>
              <a:t>preadolescente </a:t>
            </a:r>
            <a:r>
              <a:rPr lang="it-IT" sz="2000" dirty="0" smtClean="0">
                <a:solidFill>
                  <a:schemeClr val="tx1"/>
                </a:solidFill>
              </a:rPr>
              <a:t>ha difficoltà ad esprimere in modo pacato quello </a:t>
            </a:r>
            <a:r>
              <a:rPr lang="it-IT" sz="2000" dirty="0" smtClean="0">
                <a:solidFill>
                  <a:schemeClr val="tx1"/>
                </a:solidFill>
              </a:rPr>
              <a:t>che ha </a:t>
            </a:r>
            <a:r>
              <a:rPr lang="it-IT" sz="2000" dirty="0" smtClean="0">
                <a:solidFill>
                  <a:schemeClr val="tx1"/>
                </a:solidFill>
              </a:rPr>
              <a:t>dentro di sé, perché non è ancora in grado di elaborare adeguatamente i propri stati emotivi. </a:t>
            </a:r>
            <a:endParaRPr lang="it-IT" sz="2000" dirty="0" smtClean="0">
              <a:solidFill>
                <a:schemeClr val="tx1"/>
              </a:solidFill>
            </a:endParaRPr>
          </a:p>
          <a:p>
            <a:pPr algn="just" fontAlgn="base"/>
            <a:r>
              <a:rPr lang="it-IT" sz="2000" b="1" dirty="0" smtClean="0">
                <a:solidFill>
                  <a:srgbClr val="FF0000"/>
                </a:solidFill>
              </a:rPr>
              <a:t>E </a:t>
            </a:r>
            <a:r>
              <a:rPr lang="it-IT" sz="2000" b="1" dirty="0" smtClean="0">
                <a:solidFill>
                  <a:srgbClr val="FF0000"/>
                </a:solidFill>
              </a:rPr>
              <a:t>quindi </a:t>
            </a:r>
            <a:r>
              <a:rPr lang="it-IT" sz="2000" dirty="0" smtClean="0">
                <a:solidFill>
                  <a:schemeClr val="tx1"/>
                </a:solidFill>
              </a:rPr>
              <a:t>vivrà alcune esperienze con un grande entusiasmo, altre con grande sofferenza. </a:t>
            </a:r>
            <a:endParaRPr lang="it-IT" sz="2000" dirty="0" smtClean="0">
              <a:solidFill>
                <a:schemeClr val="tx1"/>
              </a:solidFill>
            </a:endParaRPr>
          </a:p>
          <a:p>
            <a:pPr algn="just" fontAlgn="base"/>
            <a:r>
              <a:rPr lang="it-IT" sz="2000" b="1" dirty="0" smtClean="0">
                <a:solidFill>
                  <a:srgbClr val="FF0000"/>
                </a:solidFill>
              </a:rPr>
              <a:t>A </a:t>
            </a:r>
            <a:r>
              <a:rPr lang="it-IT" sz="2000" b="1" dirty="0" smtClean="0">
                <a:solidFill>
                  <a:srgbClr val="FF0000"/>
                </a:solidFill>
              </a:rPr>
              <a:t>questo </a:t>
            </a:r>
            <a:r>
              <a:rPr lang="it-IT" sz="2000" dirty="0" smtClean="0">
                <a:solidFill>
                  <a:schemeClr val="tx1"/>
                </a:solidFill>
              </a:rPr>
              <a:t>si aggiungono fantasie ed </a:t>
            </a:r>
            <a:r>
              <a:rPr lang="it-IT" sz="2000" dirty="0" smtClean="0">
                <a:solidFill>
                  <a:schemeClr val="tx1"/>
                </a:solidFill>
              </a:rPr>
              <a:t>illusioni, un </a:t>
            </a:r>
            <a:r>
              <a:rPr lang="it-IT" sz="2000" dirty="0" smtClean="0">
                <a:solidFill>
                  <a:schemeClr val="tx1"/>
                </a:solidFill>
              </a:rPr>
              <a:t>modo di pensare ancora tipico dell’infanzia.</a:t>
            </a:r>
          </a:p>
          <a:p>
            <a:pPr algn="just" fontAlgn="base"/>
            <a:r>
              <a:rPr lang="it-IT" sz="2000" b="1" dirty="0" smtClean="0">
                <a:solidFill>
                  <a:srgbClr val="FF0000"/>
                </a:solidFill>
              </a:rPr>
              <a:t>Emozioni</a:t>
            </a:r>
            <a:r>
              <a:rPr lang="it-IT" sz="2000" dirty="0" smtClean="0">
                <a:solidFill>
                  <a:schemeClr val="tx1"/>
                </a:solidFill>
              </a:rPr>
              <a:t> che, tuttavia, possono nascere oggi e spegnersi il giorno dopo. </a:t>
            </a:r>
            <a:endParaRPr lang="it-IT" sz="2000" dirty="0" smtClean="0">
              <a:solidFill>
                <a:schemeClr val="tx1"/>
              </a:solidFill>
            </a:endParaRPr>
          </a:p>
          <a:p>
            <a:pPr algn="just" fontAlgn="base"/>
            <a:r>
              <a:rPr lang="it-IT" sz="2000" b="1" dirty="0" smtClean="0">
                <a:solidFill>
                  <a:srgbClr val="FF0000"/>
                </a:solidFill>
              </a:rPr>
              <a:t>Stesso </a:t>
            </a:r>
            <a:r>
              <a:rPr lang="it-IT" sz="2000" b="1" dirty="0" smtClean="0">
                <a:solidFill>
                  <a:srgbClr val="FF0000"/>
                </a:solidFill>
              </a:rPr>
              <a:t>discorso </a:t>
            </a:r>
            <a:r>
              <a:rPr lang="it-IT" sz="2000" dirty="0" smtClean="0">
                <a:solidFill>
                  <a:schemeClr val="tx1"/>
                </a:solidFill>
              </a:rPr>
              <a:t>vale per la rabbia: un preadolescente che vuole essere ascoltato può diventare aggressivo, ma tornare poi nuovamente calmo, quando viene accolto.</a:t>
            </a:r>
            <a:endParaRPr lang="it-IT" sz="2000" dirty="0">
              <a:solidFill>
                <a:schemeClr val="tx1"/>
              </a:solidFill>
            </a:endParaRP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15/05/2020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04B09-29D9-44CA-A08F-2EA141F4254D}" type="slidenum">
              <a:rPr lang="it-IT" smtClean="0"/>
              <a:pPr/>
              <a:t>4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251520" y="1412776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it-IT" sz="2800" b="1" dirty="0" smtClean="0">
                <a:solidFill>
                  <a:srgbClr val="0070C0"/>
                </a:solidFill>
              </a:rPr>
              <a:t>Le emozioni in preadolescenza</a:t>
            </a:r>
            <a:endParaRPr lang="it-IT" sz="2800" dirty="0" smtClean="0">
              <a:solidFill>
                <a:srgbClr val="0070C0"/>
              </a:solidFill>
            </a:endParaRPr>
          </a:p>
        </p:txBody>
      </p:sp>
      <p:pic>
        <p:nvPicPr>
          <p:cNvPr id="3074" name="Picture 2" descr="C:\Users\Master\Desktop\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2996952"/>
            <a:ext cx="3986157" cy="2232248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640960" cy="938535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it-IT" sz="3600" b="1" dirty="0" smtClean="0"/>
              <a:t/>
            </a:r>
            <a:br>
              <a:rPr lang="it-IT" sz="3600" b="1" dirty="0" smtClean="0"/>
            </a:br>
            <a:r>
              <a:rPr lang="it-IT" sz="3600" b="1" dirty="0" smtClean="0">
                <a:solidFill>
                  <a:srgbClr val="FF0000"/>
                </a:solidFill>
              </a:rPr>
              <a:t>Preadolescenza</a:t>
            </a:r>
            <a:r>
              <a:rPr lang="it-IT" sz="3600" b="1" dirty="0">
                <a:solidFill>
                  <a:srgbClr val="FF0000"/>
                </a:solidFill>
              </a:rPr>
              <a:t>: </a:t>
            </a:r>
            <a:r>
              <a:rPr lang="it-IT" sz="3600" b="1" dirty="0" smtClean="0">
                <a:solidFill>
                  <a:srgbClr val="FF0000"/>
                </a:solidFill>
              </a:rPr>
              <a:t/>
            </a:r>
            <a:br>
              <a:rPr lang="it-IT" sz="3600" b="1" dirty="0" smtClean="0">
                <a:solidFill>
                  <a:srgbClr val="FF0000"/>
                </a:solidFill>
              </a:rPr>
            </a:br>
            <a:r>
              <a:rPr lang="it-IT" sz="3600" b="1" dirty="0" smtClean="0">
                <a:solidFill>
                  <a:srgbClr val="FF0000"/>
                </a:solidFill>
              </a:rPr>
              <a:t>come </a:t>
            </a:r>
            <a:r>
              <a:rPr lang="it-IT" sz="3600" b="1" dirty="0">
                <a:solidFill>
                  <a:srgbClr val="FF0000"/>
                </a:solidFill>
              </a:rPr>
              <a:t>affrontare rabbia e </a:t>
            </a:r>
            <a:r>
              <a:rPr lang="it-IT" sz="3600" b="1" dirty="0" err="1">
                <a:solidFill>
                  <a:srgbClr val="FF0000"/>
                </a:solidFill>
              </a:rPr>
              <a:t>oppositività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355976" y="2060848"/>
            <a:ext cx="4536504" cy="4320480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pPr algn="just" fontAlgn="base"/>
            <a:r>
              <a:rPr lang="it-IT" sz="2000" b="1" dirty="0" smtClean="0">
                <a:solidFill>
                  <a:srgbClr val="FF0000"/>
                </a:solidFill>
              </a:rPr>
              <a:t>Nella rabbia </a:t>
            </a:r>
            <a:r>
              <a:rPr lang="it-IT" sz="2000" dirty="0" smtClean="0">
                <a:solidFill>
                  <a:schemeClr val="tx1"/>
                </a:solidFill>
              </a:rPr>
              <a:t>può celarsi anche insicurezza, ansia, paura o frustrazione. </a:t>
            </a:r>
            <a:endParaRPr lang="it-IT" sz="2000" dirty="0" smtClean="0">
              <a:solidFill>
                <a:schemeClr val="tx1"/>
              </a:solidFill>
            </a:endParaRPr>
          </a:p>
          <a:p>
            <a:pPr algn="just" fontAlgn="base"/>
            <a:r>
              <a:rPr lang="it-IT" sz="2000" b="1" dirty="0" smtClean="0">
                <a:solidFill>
                  <a:srgbClr val="FF0000"/>
                </a:solidFill>
              </a:rPr>
              <a:t>Contraddizioni </a:t>
            </a:r>
            <a:r>
              <a:rPr lang="it-IT" sz="2000" b="1" dirty="0" smtClean="0">
                <a:solidFill>
                  <a:srgbClr val="FF0000"/>
                </a:solidFill>
              </a:rPr>
              <a:t>di questa fase</a:t>
            </a:r>
            <a:r>
              <a:rPr lang="it-IT" sz="2000" dirty="0" smtClean="0">
                <a:solidFill>
                  <a:schemeClr val="tx1"/>
                </a:solidFill>
              </a:rPr>
              <a:t> evolutiva in cui il bisogno di distaccarsi, convive con quello di sentirsi ancora sostenuto dai genitori (ma non volerlo mostrare troppo).</a:t>
            </a:r>
          </a:p>
          <a:p>
            <a:pPr algn="just" fontAlgn="base"/>
            <a:r>
              <a:rPr lang="it-IT" sz="2000" b="1" dirty="0" smtClean="0">
                <a:solidFill>
                  <a:srgbClr val="FF0000"/>
                </a:solidFill>
              </a:rPr>
              <a:t>N</a:t>
            </a:r>
            <a:r>
              <a:rPr lang="it-IT" sz="2000" b="1" dirty="0" smtClean="0">
                <a:solidFill>
                  <a:srgbClr val="FF0000"/>
                </a:solidFill>
              </a:rPr>
              <a:t>ella </a:t>
            </a:r>
            <a:r>
              <a:rPr lang="it-IT" sz="2000" b="1" dirty="0" smtClean="0">
                <a:solidFill>
                  <a:srgbClr val="FF0000"/>
                </a:solidFill>
              </a:rPr>
              <a:t>preadolescenza </a:t>
            </a:r>
            <a:r>
              <a:rPr lang="it-IT" sz="2000" dirty="0" smtClean="0">
                <a:solidFill>
                  <a:schemeClr val="tx1"/>
                </a:solidFill>
              </a:rPr>
              <a:t>la capacità di modulare le emozioni col pensiero non è ancora ben acquisita. </a:t>
            </a:r>
            <a:endParaRPr lang="it-IT" sz="2000" dirty="0" smtClean="0">
              <a:solidFill>
                <a:schemeClr val="tx1"/>
              </a:solidFill>
            </a:endParaRPr>
          </a:p>
          <a:p>
            <a:pPr algn="just" fontAlgn="base"/>
            <a:r>
              <a:rPr lang="it-IT" sz="2000" b="1" dirty="0" smtClean="0">
                <a:solidFill>
                  <a:srgbClr val="FF0000"/>
                </a:solidFill>
              </a:rPr>
              <a:t>L’espressione </a:t>
            </a:r>
            <a:r>
              <a:rPr lang="it-IT" sz="2000" b="1" dirty="0" smtClean="0">
                <a:solidFill>
                  <a:srgbClr val="FF0000"/>
                </a:solidFill>
              </a:rPr>
              <a:t>emotiva </a:t>
            </a:r>
            <a:r>
              <a:rPr lang="it-IT" sz="2000" dirty="0" smtClean="0">
                <a:solidFill>
                  <a:schemeClr val="tx1"/>
                </a:solidFill>
              </a:rPr>
              <a:t>è ancora molto fisica (più sul versante senso-motorio che non su quello cognitivo</a:t>
            </a:r>
            <a:r>
              <a:rPr lang="it-IT" sz="2000" dirty="0" smtClean="0">
                <a:solidFill>
                  <a:schemeClr val="tx1"/>
                </a:solidFill>
              </a:rPr>
              <a:t>): </a:t>
            </a:r>
            <a:r>
              <a:rPr lang="it-IT" sz="2000" dirty="0" smtClean="0">
                <a:solidFill>
                  <a:schemeClr val="tx1"/>
                </a:solidFill>
              </a:rPr>
              <a:t>come faceva da bambino, il ragazzino esprime le sue emozioni usando il corpo. </a:t>
            </a:r>
            <a:endParaRPr lang="it-IT" sz="2000" dirty="0" smtClean="0">
              <a:solidFill>
                <a:schemeClr val="tx1"/>
              </a:solidFill>
            </a:endParaRPr>
          </a:p>
          <a:p>
            <a:pPr algn="just" fontAlgn="base"/>
            <a:r>
              <a:rPr lang="it-IT" sz="2000" b="1" dirty="0" smtClean="0">
                <a:solidFill>
                  <a:srgbClr val="FF0000"/>
                </a:solidFill>
              </a:rPr>
              <a:t>Ma </a:t>
            </a:r>
            <a:r>
              <a:rPr lang="it-IT" sz="2000" b="1" dirty="0" smtClean="0">
                <a:solidFill>
                  <a:srgbClr val="FF0000"/>
                </a:solidFill>
              </a:rPr>
              <a:t>proprio nella preadolescenza </a:t>
            </a:r>
            <a:r>
              <a:rPr lang="it-IT" sz="2000" dirty="0" smtClean="0">
                <a:solidFill>
                  <a:schemeClr val="tx1"/>
                </a:solidFill>
              </a:rPr>
              <a:t>questo corpo inizia a modificarsi, spesso in modo molto veloce.</a:t>
            </a:r>
            <a:endParaRPr lang="it-IT" sz="2000" dirty="0">
              <a:solidFill>
                <a:schemeClr val="tx1"/>
              </a:solidFill>
            </a:endParaRP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15/05/2020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04B09-29D9-44CA-A08F-2EA141F4254D}" type="slidenum">
              <a:rPr lang="it-IT" smtClean="0"/>
              <a:pPr/>
              <a:t>5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251520" y="1412776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it-IT" sz="2800" b="1" dirty="0" smtClean="0">
                <a:solidFill>
                  <a:srgbClr val="0070C0"/>
                </a:solidFill>
              </a:rPr>
              <a:t>La preadolescenza: tra insicurezza, ansia e paura</a:t>
            </a:r>
            <a:endParaRPr lang="it-IT" sz="2800" dirty="0" smtClean="0">
              <a:solidFill>
                <a:srgbClr val="0070C0"/>
              </a:solidFill>
            </a:endParaRPr>
          </a:p>
        </p:txBody>
      </p:sp>
      <p:pic>
        <p:nvPicPr>
          <p:cNvPr id="4098" name="Picture 2" descr="C:\Users\Master\Desktop\4.jpg"/>
          <p:cNvPicPr>
            <a:picLocks noChangeAspect="1" noChangeArrowheads="1"/>
          </p:cNvPicPr>
          <p:nvPr/>
        </p:nvPicPr>
        <p:blipFill>
          <a:blip r:embed="rId2" cstate="print"/>
          <a:srcRect l="19243"/>
          <a:stretch>
            <a:fillRect/>
          </a:stretch>
        </p:blipFill>
        <p:spPr bwMode="auto">
          <a:xfrm>
            <a:off x="323528" y="2636912"/>
            <a:ext cx="3844972" cy="3168352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640960" cy="938535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it-IT" sz="3600" b="1" dirty="0" smtClean="0"/>
              <a:t/>
            </a:r>
            <a:br>
              <a:rPr lang="it-IT" sz="3600" b="1" dirty="0" smtClean="0"/>
            </a:br>
            <a:r>
              <a:rPr lang="it-IT" sz="3600" b="1" dirty="0" smtClean="0">
                <a:solidFill>
                  <a:srgbClr val="FF0000"/>
                </a:solidFill>
              </a:rPr>
              <a:t>Preadolescenza</a:t>
            </a:r>
            <a:r>
              <a:rPr lang="it-IT" sz="3600" b="1" dirty="0">
                <a:solidFill>
                  <a:srgbClr val="FF0000"/>
                </a:solidFill>
              </a:rPr>
              <a:t>: </a:t>
            </a:r>
            <a:r>
              <a:rPr lang="it-IT" sz="3600" b="1" dirty="0" smtClean="0">
                <a:solidFill>
                  <a:srgbClr val="FF0000"/>
                </a:solidFill>
              </a:rPr>
              <a:t/>
            </a:r>
            <a:br>
              <a:rPr lang="it-IT" sz="3600" b="1" dirty="0" smtClean="0">
                <a:solidFill>
                  <a:srgbClr val="FF0000"/>
                </a:solidFill>
              </a:rPr>
            </a:br>
            <a:r>
              <a:rPr lang="it-IT" sz="3600" b="1" dirty="0" smtClean="0">
                <a:solidFill>
                  <a:srgbClr val="FF0000"/>
                </a:solidFill>
              </a:rPr>
              <a:t>come </a:t>
            </a:r>
            <a:r>
              <a:rPr lang="it-IT" sz="3600" b="1" dirty="0">
                <a:solidFill>
                  <a:srgbClr val="FF0000"/>
                </a:solidFill>
              </a:rPr>
              <a:t>affrontare rabbia e </a:t>
            </a:r>
            <a:r>
              <a:rPr lang="it-IT" sz="3600" b="1" dirty="0" err="1">
                <a:solidFill>
                  <a:srgbClr val="FF0000"/>
                </a:solidFill>
              </a:rPr>
              <a:t>oppositività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988840"/>
            <a:ext cx="5256584" cy="4320480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rmAutofit fontScale="85000" lnSpcReduction="10000"/>
          </a:bodyPr>
          <a:lstStyle/>
          <a:p>
            <a:pPr algn="just" fontAlgn="base"/>
            <a:r>
              <a:rPr lang="it-IT" sz="2000" b="1" dirty="0" smtClean="0">
                <a:solidFill>
                  <a:srgbClr val="FF0000"/>
                </a:solidFill>
              </a:rPr>
              <a:t>La </a:t>
            </a:r>
            <a:r>
              <a:rPr lang="it-IT" sz="2000" b="1" dirty="0" smtClean="0">
                <a:solidFill>
                  <a:srgbClr val="FF0000"/>
                </a:solidFill>
              </a:rPr>
              <a:t>rivoluzione </a:t>
            </a:r>
            <a:r>
              <a:rPr lang="it-IT" sz="2000" dirty="0" smtClean="0">
                <a:solidFill>
                  <a:schemeClr val="tx1"/>
                </a:solidFill>
              </a:rPr>
              <a:t>che avviene dentro casa nei rapporti genitori-figli, il preadolescente la vive anche all’interno del suo corpo. </a:t>
            </a:r>
            <a:endParaRPr lang="it-IT" sz="2000" dirty="0" smtClean="0">
              <a:solidFill>
                <a:schemeClr val="tx1"/>
              </a:solidFill>
            </a:endParaRPr>
          </a:p>
          <a:p>
            <a:pPr algn="just" fontAlgn="base"/>
            <a:r>
              <a:rPr lang="it-IT" sz="2000" b="1" dirty="0" smtClean="0">
                <a:solidFill>
                  <a:srgbClr val="FF0000"/>
                </a:solidFill>
              </a:rPr>
              <a:t>Lo </a:t>
            </a:r>
            <a:r>
              <a:rPr lang="it-IT" sz="2000" b="1" dirty="0" smtClean="0">
                <a:solidFill>
                  <a:srgbClr val="FF0000"/>
                </a:solidFill>
              </a:rPr>
              <a:t>sviluppo della pubertà</a:t>
            </a:r>
            <a:r>
              <a:rPr lang="it-IT" sz="2000" dirty="0" smtClean="0">
                <a:solidFill>
                  <a:schemeClr val="tx1"/>
                </a:solidFill>
              </a:rPr>
              <a:t>, non coinvolge solo la sessualità, ma c’è un importante sviluppo muscolare, la voce cambia, la forza fisica aumenta.</a:t>
            </a:r>
          </a:p>
          <a:p>
            <a:pPr algn="just" fontAlgn="base"/>
            <a:r>
              <a:rPr lang="it-IT" sz="2000" b="1" dirty="0" smtClean="0">
                <a:solidFill>
                  <a:srgbClr val="FF0000"/>
                </a:solidFill>
              </a:rPr>
              <a:t>Il cambiamento </a:t>
            </a:r>
            <a:r>
              <a:rPr lang="it-IT" sz="2000" dirty="0" smtClean="0">
                <a:solidFill>
                  <a:schemeClr val="tx1"/>
                </a:solidFill>
              </a:rPr>
              <a:t>è a volte così veloce che il ragazzino non si rende conto della </a:t>
            </a:r>
            <a:r>
              <a:rPr lang="it-IT" sz="2000" b="1" dirty="0" smtClean="0">
                <a:solidFill>
                  <a:schemeClr val="tx1"/>
                </a:solidFill>
              </a:rPr>
              <a:t>maggiore forza fisica</a:t>
            </a:r>
            <a:r>
              <a:rPr lang="it-IT" sz="2000" dirty="0" smtClean="0">
                <a:solidFill>
                  <a:schemeClr val="tx1"/>
                </a:solidFill>
              </a:rPr>
              <a:t> che possiede. </a:t>
            </a:r>
            <a:endParaRPr lang="it-IT" sz="2000" dirty="0" smtClean="0">
              <a:solidFill>
                <a:schemeClr val="tx1"/>
              </a:solidFill>
            </a:endParaRPr>
          </a:p>
          <a:p>
            <a:pPr algn="just" fontAlgn="base"/>
            <a:r>
              <a:rPr lang="it-IT" sz="2000" b="1" dirty="0" smtClean="0">
                <a:solidFill>
                  <a:srgbClr val="FF0000"/>
                </a:solidFill>
              </a:rPr>
              <a:t>E </a:t>
            </a:r>
            <a:r>
              <a:rPr lang="it-IT" sz="2000" b="1" dirty="0" smtClean="0">
                <a:solidFill>
                  <a:srgbClr val="FF0000"/>
                </a:solidFill>
              </a:rPr>
              <a:t>quand’anche se ne rendesse conto </a:t>
            </a:r>
            <a:r>
              <a:rPr lang="it-IT" sz="2000" dirty="0" smtClean="0">
                <a:solidFill>
                  <a:schemeClr val="tx1"/>
                </a:solidFill>
              </a:rPr>
              <a:t>non riesce a controllarla bene: dovrà gradualmente ricreare un’immagine del suo corpo, proprio a livello di sensazioni fisiche.</a:t>
            </a:r>
          </a:p>
          <a:p>
            <a:pPr algn="just" fontAlgn="base"/>
            <a:r>
              <a:rPr lang="it-IT" sz="2000" b="1" dirty="0" smtClean="0">
                <a:solidFill>
                  <a:srgbClr val="FF0000"/>
                </a:solidFill>
              </a:rPr>
              <a:t>Una delle conseguenze </a:t>
            </a:r>
            <a:r>
              <a:rPr lang="it-IT" sz="2000" dirty="0" smtClean="0">
                <a:solidFill>
                  <a:schemeClr val="tx1"/>
                </a:solidFill>
              </a:rPr>
              <a:t>è che, quando esprime rabbia, ha difficoltà ad arginare la maggiore forza. </a:t>
            </a:r>
            <a:endParaRPr lang="it-IT" sz="2000" dirty="0" smtClean="0">
              <a:solidFill>
                <a:schemeClr val="tx1"/>
              </a:solidFill>
            </a:endParaRPr>
          </a:p>
          <a:p>
            <a:pPr algn="just" fontAlgn="base"/>
            <a:r>
              <a:rPr lang="it-IT" sz="2000" b="1" dirty="0" smtClean="0">
                <a:solidFill>
                  <a:srgbClr val="FF0000"/>
                </a:solidFill>
              </a:rPr>
              <a:t>A </a:t>
            </a:r>
            <a:r>
              <a:rPr lang="it-IT" sz="2000" b="1" dirty="0" smtClean="0">
                <a:solidFill>
                  <a:srgbClr val="FF0000"/>
                </a:solidFill>
              </a:rPr>
              <a:t>volte i genitori </a:t>
            </a:r>
            <a:r>
              <a:rPr lang="it-IT" sz="2000" dirty="0" smtClean="0">
                <a:solidFill>
                  <a:schemeClr val="tx1"/>
                </a:solidFill>
              </a:rPr>
              <a:t>possono spaventarsi, perché non si sentono più in grado di contenerlo, proprio da un punto di vista prettamente fisico.</a:t>
            </a:r>
            <a:endParaRPr lang="it-IT" sz="2000" dirty="0">
              <a:solidFill>
                <a:schemeClr val="tx1"/>
              </a:solidFill>
            </a:endParaRP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15/05/2020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04B09-29D9-44CA-A08F-2EA141F4254D}" type="slidenum">
              <a:rPr lang="it-IT" smtClean="0"/>
              <a:pPr/>
              <a:t>6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251520" y="1412776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it-IT" sz="2800" b="1" dirty="0" smtClean="0">
                <a:solidFill>
                  <a:srgbClr val="0070C0"/>
                </a:solidFill>
              </a:rPr>
              <a:t>I cambiamenti corporei</a:t>
            </a:r>
            <a:endParaRPr lang="it-IT" sz="2800" dirty="0" smtClean="0">
              <a:solidFill>
                <a:srgbClr val="0070C0"/>
              </a:solidFill>
            </a:endParaRPr>
          </a:p>
        </p:txBody>
      </p:sp>
      <p:pic>
        <p:nvPicPr>
          <p:cNvPr id="5122" name="Picture 2" descr="C:\Users\Master\Desktop\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1988840"/>
            <a:ext cx="2880320" cy="4328349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640960" cy="938535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it-IT" sz="3600" b="1" dirty="0" smtClean="0"/>
              <a:t/>
            </a:r>
            <a:br>
              <a:rPr lang="it-IT" sz="3600" b="1" dirty="0" smtClean="0"/>
            </a:br>
            <a:r>
              <a:rPr lang="it-IT" sz="3600" b="1" dirty="0" smtClean="0">
                <a:solidFill>
                  <a:srgbClr val="FF0000"/>
                </a:solidFill>
              </a:rPr>
              <a:t>Preadolescenza</a:t>
            </a:r>
            <a:r>
              <a:rPr lang="it-IT" sz="3600" b="1" dirty="0">
                <a:solidFill>
                  <a:srgbClr val="FF0000"/>
                </a:solidFill>
              </a:rPr>
              <a:t>: </a:t>
            </a:r>
            <a:r>
              <a:rPr lang="it-IT" sz="3600" b="1" dirty="0" smtClean="0">
                <a:solidFill>
                  <a:srgbClr val="FF0000"/>
                </a:solidFill>
              </a:rPr>
              <a:t/>
            </a:r>
            <a:br>
              <a:rPr lang="it-IT" sz="3600" b="1" dirty="0" smtClean="0">
                <a:solidFill>
                  <a:srgbClr val="FF0000"/>
                </a:solidFill>
              </a:rPr>
            </a:br>
            <a:r>
              <a:rPr lang="it-IT" sz="3600" b="1" dirty="0" smtClean="0">
                <a:solidFill>
                  <a:srgbClr val="FF0000"/>
                </a:solidFill>
              </a:rPr>
              <a:t>come </a:t>
            </a:r>
            <a:r>
              <a:rPr lang="it-IT" sz="3600" b="1" dirty="0">
                <a:solidFill>
                  <a:srgbClr val="FF0000"/>
                </a:solidFill>
              </a:rPr>
              <a:t>affrontare rabbia e </a:t>
            </a:r>
            <a:r>
              <a:rPr lang="it-IT" sz="3600" b="1" dirty="0" err="1">
                <a:solidFill>
                  <a:srgbClr val="FF0000"/>
                </a:solidFill>
              </a:rPr>
              <a:t>oppositività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635896" y="2060848"/>
            <a:ext cx="5256584" cy="4104456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algn="just" fontAlgn="base"/>
            <a:r>
              <a:rPr lang="it-IT" sz="2000" b="1" dirty="0" smtClean="0">
                <a:solidFill>
                  <a:srgbClr val="FF0000"/>
                </a:solidFill>
              </a:rPr>
              <a:t>Davanti </a:t>
            </a:r>
            <a:r>
              <a:rPr lang="it-IT" sz="2000" b="1" dirty="0" smtClean="0">
                <a:solidFill>
                  <a:srgbClr val="FF0000"/>
                </a:solidFill>
              </a:rPr>
              <a:t>alla difficoltà </a:t>
            </a:r>
            <a:r>
              <a:rPr lang="it-IT" sz="2000" dirty="0" smtClean="0">
                <a:solidFill>
                  <a:schemeClr val="tx1"/>
                </a:solidFill>
              </a:rPr>
              <a:t>nel gestire i litigi, il genitore può mettersi sulla difensiva: irrigidendosi, chiudendosi a riccio, o </a:t>
            </a:r>
            <a:r>
              <a:rPr lang="it-IT" sz="2000" b="1" dirty="0" smtClean="0">
                <a:solidFill>
                  <a:schemeClr val="tx1"/>
                </a:solidFill>
              </a:rPr>
              <a:t>fare eco alla rabbia oppositiva</a:t>
            </a:r>
            <a:r>
              <a:rPr lang="it-IT" sz="2000" dirty="0" smtClean="0">
                <a:solidFill>
                  <a:schemeClr val="tx1"/>
                </a:solidFill>
              </a:rPr>
              <a:t> del figlio, arrabbiandosi anche lui. </a:t>
            </a:r>
            <a:endParaRPr lang="it-IT" sz="2000" dirty="0" smtClean="0">
              <a:solidFill>
                <a:schemeClr val="tx1"/>
              </a:solidFill>
            </a:endParaRPr>
          </a:p>
          <a:p>
            <a:pPr algn="just" fontAlgn="base"/>
            <a:r>
              <a:rPr lang="it-IT" sz="2000" b="1" dirty="0" smtClean="0">
                <a:solidFill>
                  <a:srgbClr val="FF0000"/>
                </a:solidFill>
              </a:rPr>
              <a:t>Così </a:t>
            </a:r>
            <a:r>
              <a:rPr lang="it-IT" sz="2000" b="1" dirty="0" smtClean="0">
                <a:solidFill>
                  <a:srgbClr val="FF0000"/>
                </a:solidFill>
              </a:rPr>
              <a:t>i toni si alzano</a:t>
            </a:r>
            <a:r>
              <a:rPr lang="it-IT" sz="2000" dirty="0" smtClean="0">
                <a:solidFill>
                  <a:schemeClr val="tx1"/>
                </a:solidFill>
              </a:rPr>
              <a:t>, la comunicazione si complica ed è allora più difficile trovare un senso al comportamento del figlio (le sue ragioni o la sua richiesta di aiuto).</a:t>
            </a:r>
          </a:p>
          <a:p>
            <a:pPr algn="just" fontAlgn="base"/>
            <a:r>
              <a:rPr lang="it-IT" sz="2000" b="1" dirty="0" smtClean="0">
                <a:solidFill>
                  <a:srgbClr val="FF0000"/>
                </a:solidFill>
              </a:rPr>
              <a:t>Il genitore di un preadolescente </a:t>
            </a:r>
            <a:r>
              <a:rPr lang="it-IT" sz="2000" dirty="0" smtClean="0">
                <a:solidFill>
                  <a:schemeClr val="tx1"/>
                </a:solidFill>
              </a:rPr>
              <a:t>ha la responsabilità di </a:t>
            </a:r>
            <a:r>
              <a:rPr lang="it-IT" sz="2000" b="1" dirty="0" smtClean="0">
                <a:solidFill>
                  <a:schemeClr val="tx1"/>
                </a:solidFill>
              </a:rPr>
              <a:t>guidare e accompagnare</a:t>
            </a:r>
            <a:r>
              <a:rPr lang="it-IT" sz="2000" dirty="0" smtClean="0">
                <a:solidFill>
                  <a:schemeClr val="tx1"/>
                </a:solidFill>
              </a:rPr>
              <a:t> il ragazzo in questo fantastico viaggio verso la maturità, viaggio per niente facile ma necessario per crescere.</a:t>
            </a:r>
            <a:endParaRPr lang="it-IT" sz="2000" dirty="0">
              <a:solidFill>
                <a:schemeClr val="tx1"/>
              </a:solidFill>
            </a:endParaRP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15/05/2020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04B09-29D9-44CA-A08F-2EA141F4254D}" type="slidenum">
              <a:rPr lang="it-IT" smtClean="0"/>
              <a:pPr/>
              <a:t>7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251520" y="1412776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it-IT" sz="2800" b="1" dirty="0" smtClean="0">
                <a:solidFill>
                  <a:srgbClr val="0070C0"/>
                </a:solidFill>
              </a:rPr>
              <a:t>No al muro </a:t>
            </a:r>
            <a:r>
              <a:rPr lang="it-IT" sz="2800" b="1" dirty="0" smtClean="0">
                <a:solidFill>
                  <a:srgbClr val="0070C0"/>
                </a:solidFill>
              </a:rPr>
              <a:t>contro muro</a:t>
            </a:r>
            <a:endParaRPr lang="it-IT" sz="2800" dirty="0" smtClean="0">
              <a:solidFill>
                <a:srgbClr val="0070C0"/>
              </a:solidFill>
            </a:endParaRPr>
          </a:p>
        </p:txBody>
      </p:sp>
      <p:pic>
        <p:nvPicPr>
          <p:cNvPr id="6146" name="Picture 2" descr="C:\Users\Master\Desktop\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996952"/>
            <a:ext cx="3240360" cy="1944216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640960" cy="938535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it-IT" sz="3600" b="1" dirty="0" smtClean="0"/>
              <a:t/>
            </a:r>
            <a:br>
              <a:rPr lang="it-IT" sz="3600" b="1" dirty="0" smtClean="0"/>
            </a:br>
            <a:r>
              <a:rPr lang="it-IT" sz="3600" b="1" dirty="0" smtClean="0">
                <a:solidFill>
                  <a:srgbClr val="FF0000"/>
                </a:solidFill>
              </a:rPr>
              <a:t>Preadolescenza</a:t>
            </a:r>
            <a:r>
              <a:rPr lang="it-IT" sz="3600" b="1" dirty="0">
                <a:solidFill>
                  <a:srgbClr val="FF0000"/>
                </a:solidFill>
              </a:rPr>
              <a:t>: </a:t>
            </a:r>
            <a:r>
              <a:rPr lang="it-IT" sz="3600" b="1" dirty="0" smtClean="0">
                <a:solidFill>
                  <a:srgbClr val="FF0000"/>
                </a:solidFill>
              </a:rPr>
              <a:t/>
            </a:r>
            <a:br>
              <a:rPr lang="it-IT" sz="3600" b="1" dirty="0" smtClean="0">
                <a:solidFill>
                  <a:srgbClr val="FF0000"/>
                </a:solidFill>
              </a:rPr>
            </a:br>
            <a:r>
              <a:rPr lang="it-IT" sz="3600" b="1" dirty="0" smtClean="0">
                <a:solidFill>
                  <a:srgbClr val="FF0000"/>
                </a:solidFill>
              </a:rPr>
              <a:t>come </a:t>
            </a:r>
            <a:r>
              <a:rPr lang="it-IT" sz="3600" b="1" dirty="0">
                <a:solidFill>
                  <a:srgbClr val="FF0000"/>
                </a:solidFill>
              </a:rPr>
              <a:t>affrontare rabbia e </a:t>
            </a:r>
            <a:r>
              <a:rPr lang="it-IT" sz="3600" b="1" dirty="0" err="1">
                <a:solidFill>
                  <a:srgbClr val="FF0000"/>
                </a:solidFill>
              </a:rPr>
              <a:t>oppositività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2204864"/>
            <a:ext cx="5256584" cy="4104456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rmAutofit fontScale="92500"/>
          </a:bodyPr>
          <a:lstStyle/>
          <a:p>
            <a:pPr algn="just" fontAlgn="base"/>
            <a:r>
              <a:rPr lang="it-IT" sz="2000" b="1" dirty="0" smtClean="0">
                <a:solidFill>
                  <a:srgbClr val="FF0000"/>
                </a:solidFill>
              </a:rPr>
              <a:t>Il preadolescente </a:t>
            </a:r>
            <a:r>
              <a:rPr lang="it-IT" sz="2000" dirty="0" smtClean="0">
                <a:solidFill>
                  <a:schemeClr val="tx1"/>
                </a:solidFill>
              </a:rPr>
              <a:t>ha ancora bisogno della vicinanza emotiva del genitore, del suo sostegno, delle coccole (che prima ricercava anche pubblicamente, ora solo privatamente), ma al contempo vuole dimostrare al mondo di essere grande e quindi spesso </a:t>
            </a:r>
            <a:r>
              <a:rPr lang="it-IT" sz="2000" b="1" dirty="0" smtClean="0">
                <a:solidFill>
                  <a:schemeClr val="tx1"/>
                </a:solidFill>
              </a:rPr>
              <a:t>oscilla tra queste due polarità</a:t>
            </a:r>
            <a:r>
              <a:rPr lang="it-IT" sz="2000" dirty="0" smtClean="0">
                <a:solidFill>
                  <a:schemeClr val="tx1"/>
                </a:solidFill>
              </a:rPr>
              <a:t>.</a:t>
            </a:r>
          </a:p>
          <a:p>
            <a:pPr algn="just" fontAlgn="base"/>
            <a:r>
              <a:rPr lang="it-IT" sz="2000" b="1" dirty="0" smtClean="0">
                <a:solidFill>
                  <a:srgbClr val="FF0000"/>
                </a:solidFill>
              </a:rPr>
              <a:t>Allo stesso modo </a:t>
            </a:r>
            <a:r>
              <a:rPr lang="it-IT" sz="2000" dirty="0" smtClean="0">
                <a:solidFill>
                  <a:schemeClr val="tx1"/>
                </a:solidFill>
              </a:rPr>
              <a:t>il genitore ha il difficile compito di assecondare e comprendere questi due opposti che convivono e riuscire ad alternare momenti in cui lasciar sfogare e accogliere (far esprimere nel modo più emotivo ed esplosivo il figlio), a momenti in cui dare i </a:t>
            </a:r>
            <a:r>
              <a:rPr lang="it-IT" sz="2000" b="1" dirty="0" smtClean="0">
                <a:solidFill>
                  <a:schemeClr val="tx1"/>
                </a:solidFill>
              </a:rPr>
              <a:t>segnali di stop</a:t>
            </a:r>
            <a:r>
              <a:rPr lang="it-IT" sz="2000" dirty="0" smtClean="0">
                <a:solidFill>
                  <a:schemeClr val="tx1"/>
                </a:solidFill>
              </a:rPr>
              <a:t> (quando ci si rende conto che è la cosa più giusta da fare).</a:t>
            </a:r>
            <a:endParaRPr lang="it-IT" sz="2000" dirty="0">
              <a:solidFill>
                <a:schemeClr val="tx1"/>
              </a:solidFill>
            </a:endParaRP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15/05/2020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04B09-29D9-44CA-A08F-2EA141F4254D}" type="slidenum">
              <a:rPr lang="it-IT" smtClean="0"/>
              <a:pPr/>
              <a:t>8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251520" y="1412776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it-IT" sz="2800" b="1" dirty="0" smtClean="0">
                <a:solidFill>
                  <a:srgbClr val="0070C0"/>
                </a:solidFill>
              </a:rPr>
              <a:t>Il preadolescente ha ancora bisogno di coccole</a:t>
            </a:r>
            <a:endParaRPr lang="it-IT" sz="2800" dirty="0" smtClean="0">
              <a:solidFill>
                <a:srgbClr val="0070C0"/>
              </a:solidFill>
            </a:endParaRPr>
          </a:p>
        </p:txBody>
      </p:sp>
      <p:pic>
        <p:nvPicPr>
          <p:cNvPr id="7170" name="Picture 2" descr="C:\Users\Master\Desktop\7.jpg"/>
          <p:cNvPicPr>
            <a:picLocks noChangeAspect="1" noChangeArrowheads="1"/>
          </p:cNvPicPr>
          <p:nvPr/>
        </p:nvPicPr>
        <p:blipFill>
          <a:blip r:embed="rId2" cstate="print"/>
          <a:srcRect r="41472"/>
          <a:stretch>
            <a:fillRect/>
          </a:stretch>
        </p:blipFill>
        <p:spPr bwMode="auto">
          <a:xfrm>
            <a:off x="5652120" y="2852936"/>
            <a:ext cx="3104489" cy="2789014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640960" cy="938535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it-IT" sz="3600" b="1" dirty="0" smtClean="0"/>
              <a:t/>
            </a:r>
            <a:br>
              <a:rPr lang="it-IT" sz="3600" b="1" dirty="0" smtClean="0"/>
            </a:br>
            <a:r>
              <a:rPr lang="it-IT" sz="3600" b="1" dirty="0" smtClean="0">
                <a:solidFill>
                  <a:srgbClr val="FF0000"/>
                </a:solidFill>
              </a:rPr>
              <a:t>Preadolescenza</a:t>
            </a:r>
            <a:r>
              <a:rPr lang="it-IT" sz="3600" b="1" dirty="0">
                <a:solidFill>
                  <a:srgbClr val="FF0000"/>
                </a:solidFill>
              </a:rPr>
              <a:t>: </a:t>
            </a:r>
            <a:r>
              <a:rPr lang="it-IT" sz="3600" b="1" dirty="0" smtClean="0">
                <a:solidFill>
                  <a:srgbClr val="FF0000"/>
                </a:solidFill>
              </a:rPr>
              <a:t/>
            </a:r>
            <a:br>
              <a:rPr lang="it-IT" sz="3600" b="1" dirty="0" smtClean="0">
                <a:solidFill>
                  <a:srgbClr val="FF0000"/>
                </a:solidFill>
              </a:rPr>
            </a:br>
            <a:r>
              <a:rPr lang="it-IT" sz="3600" b="1" dirty="0" smtClean="0">
                <a:solidFill>
                  <a:srgbClr val="FF0000"/>
                </a:solidFill>
              </a:rPr>
              <a:t>come </a:t>
            </a:r>
            <a:r>
              <a:rPr lang="it-IT" sz="3600" b="1" dirty="0">
                <a:solidFill>
                  <a:srgbClr val="FF0000"/>
                </a:solidFill>
              </a:rPr>
              <a:t>affrontare rabbia e </a:t>
            </a:r>
            <a:r>
              <a:rPr lang="it-IT" sz="3600" b="1" dirty="0" err="1">
                <a:solidFill>
                  <a:srgbClr val="FF0000"/>
                </a:solidFill>
              </a:rPr>
              <a:t>oppositività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635896" y="2204864"/>
            <a:ext cx="5256584" cy="4104456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algn="just" fontAlgn="base"/>
            <a:r>
              <a:rPr lang="it-IT" sz="2000" b="1" dirty="0" smtClean="0">
                <a:solidFill>
                  <a:srgbClr val="FF0000"/>
                </a:solidFill>
              </a:rPr>
              <a:t>Un </a:t>
            </a:r>
            <a:r>
              <a:rPr lang="it-IT" sz="2000" b="1" dirty="0" smtClean="0">
                <a:solidFill>
                  <a:srgbClr val="FF0000"/>
                </a:solidFill>
              </a:rPr>
              <a:t>preadolescente</a:t>
            </a:r>
            <a:r>
              <a:rPr lang="it-IT" sz="2000" dirty="0" smtClean="0">
                <a:solidFill>
                  <a:schemeClr val="tx1"/>
                </a:solidFill>
              </a:rPr>
              <a:t> ha bisogno di scontrarsi col genitore anche per capire fino a che punto può arrivare. </a:t>
            </a:r>
            <a:endParaRPr lang="it-IT" sz="2000" dirty="0" smtClean="0">
              <a:solidFill>
                <a:schemeClr val="tx1"/>
              </a:solidFill>
            </a:endParaRPr>
          </a:p>
          <a:p>
            <a:pPr algn="just" fontAlgn="base"/>
            <a:r>
              <a:rPr lang="it-IT" sz="2000" b="1" dirty="0" smtClean="0">
                <a:solidFill>
                  <a:srgbClr val="FF0000"/>
                </a:solidFill>
              </a:rPr>
              <a:t>Quest’ultimo</a:t>
            </a:r>
            <a:r>
              <a:rPr lang="it-IT" sz="2000" dirty="0" smtClean="0">
                <a:solidFill>
                  <a:schemeClr val="tx1"/>
                </a:solidFill>
              </a:rPr>
              <a:t> </a:t>
            </a:r>
            <a:r>
              <a:rPr lang="it-IT" sz="2000" dirty="0" smtClean="0">
                <a:solidFill>
                  <a:schemeClr val="tx1"/>
                </a:solidFill>
              </a:rPr>
              <a:t>dovrà </a:t>
            </a:r>
            <a:r>
              <a:rPr lang="it-IT" sz="2000" b="1" dirty="0" smtClean="0">
                <a:solidFill>
                  <a:schemeClr val="tx1"/>
                </a:solidFill>
              </a:rPr>
              <a:t>mettere dei chiari confini</a:t>
            </a:r>
            <a:r>
              <a:rPr lang="it-IT" sz="2000" dirty="0" smtClean="0">
                <a:solidFill>
                  <a:schemeClr val="tx1"/>
                </a:solidFill>
              </a:rPr>
              <a:t> con regole, divieti, responsabilità, ma anche con la presenza e l’ascolto.</a:t>
            </a:r>
          </a:p>
          <a:p>
            <a:pPr algn="just" fontAlgn="base"/>
            <a:r>
              <a:rPr lang="it-IT" sz="2000" b="1" dirty="0" smtClean="0">
                <a:solidFill>
                  <a:srgbClr val="FF0000"/>
                </a:solidFill>
              </a:rPr>
              <a:t>Anche quando il NO </a:t>
            </a:r>
            <a:r>
              <a:rPr lang="it-IT" sz="2000" dirty="0" smtClean="0">
                <a:solidFill>
                  <a:schemeClr val="tx1"/>
                </a:solidFill>
              </a:rPr>
              <a:t>è privo di negoziazione (non si può trovare un compromesso tra le sue esigenze e la necessità della sua sicurezza ed educazione), è sempre importante spiegate a vostro figlio, o a vostra figlia, le motivazioni del no: far sentire loro che siete dalla loro parte, che hanno le loro ragioni per essere arrabbiati, ma non si può fare in altro modo.</a:t>
            </a:r>
            <a:endParaRPr lang="it-IT" sz="2000" dirty="0">
              <a:solidFill>
                <a:schemeClr val="tx1"/>
              </a:solidFill>
            </a:endParaRP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15/05/2020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04B09-29D9-44CA-A08F-2EA141F4254D}" type="slidenum">
              <a:rPr lang="it-IT" smtClean="0"/>
              <a:pPr/>
              <a:t>9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251520" y="1412776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it-IT" sz="2800" b="1" dirty="0" smtClean="0">
                <a:solidFill>
                  <a:srgbClr val="0070C0"/>
                </a:solidFill>
              </a:rPr>
              <a:t>Occorre agire con fermezza</a:t>
            </a:r>
            <a:endParaRPr lang="it-IT" sz="2800" dirty="0" smtClean="0">
              <a:solidFill>
                <a:srgbClr val="0070C0"/>
              </a:solidFill>
            </a:endParaRPr>
          </a:p>
        </p:txBody>
      </p:sp>
      <p:pic>
        <p:nvPicPr>
          <p:cNvPr id="8194" name="Picture 2" descr="C:\Users\Master\Desktop\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140968"/>
            <a:ext cx="3138054" cy="2088232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7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536</Words>
  <Application>Microsoft Office PowerPoint</Application>
  <PresentationFormat>Presentazione su schermo (4:3)</PresentationFormat>
  <Paragraphs>83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Tema di Office</vt:lpstr>
      <vt:lpstr> Preadolescenza:  come affrontare rabbia e oppositività </vt:lpstr>
      <vt:lpstr> Preadolescenza:  come affrontare rabbia e oppositività </vt:lpstr>
      <vt:lpstr> Preadolescenza:  come affrontare rabbia e oppositività </vt:lpstr>
      <vt:lpstr> Preadolescenza:  come affrontare rabbia e oppositività </vt:lpstr>
      <vt:lpstr> Preadolescenza:  come affrontare rabbia e oppositività </vt:lpstr>
      <vt:lpstr> Preadolescenza:  come affrontare rabbia e oppositività </vt:lpstr>
      <vt:lpstr> Preadolescenza:  come affrontare rabbia e oppositività </vt:lpstr>
      <vt:lpstr> Preadolescenza:  come affrontare rabbia e oppositività </vt:lpstr>
      <vt:lpstr> Preadolescenza:  come affrontare rabbia e oppositività </vt:lpstr>
      <vt:lpstr> Preadolescenza:  come affrontare rabbia e oppositività </vt:lpstr>
      <vt:lpstr> Preadolescenza:  come affrontare rabbia e oppositività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Preadolescenza:  come affrontare rabbia e oppositività </dc:title>
  <dc:creator>Francesco Cannizzaro</dc:creator>
  <cp:lastModifiedBy>Master</cp:lastModifiedBy>
  <cp:revision>7</cp:revision>
  <dcterms:created xsi:type="dcterms:W3CDTF">2020-05-15T13:41:45Z</dcterms:created>
  <dcterms:modified xsi:type="dcterms:W3CDTF">2020-05-15T15:31:00Z</dcterms:modified>
</cp:coreProperties>
</file>